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3" r:id="rId1"/>
  </p:sldMasterIdLst>
  <p:notesMasterIdLst>
    <p:notesMasterId r:id="rId8"/>
  </p:notesMasterIdLst>
  <p:sldIdLst>
    <p:sldId id="256" r:id="rId2"/>
    <p:sldId id="280" r:id="rId3"/>
    <p:sldId id="281" r:id="rId4"/>
    <p:sldId id="282" r:id="rId5"/>
    <p:sldId id="283" r:id="rId6"/>
    <p:sldId id="284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Animation="0">
    <p:kiosk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06" autoAdjust="0"/>
    <p:restoredTop sz="94220" autoAdjust="0"/>
  </p:normalViewPr>
  <p:slideViewPr>
    <p:cSldViewPr snapToGrid="0">
      <p:cViewPr varScale="1">
        <p:scale>
          <a:sx n="86" d="100"/>
          <a:sy n="86" d="100"/>
        </p:scale>
        <p:origin x="33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27FA3D-6195-401B-B23E-55255639684F}" type="datetimeFigureOut">
              <a:rPr lang="ru-RU" smtClean="0"/>
              <a:t>14.04.2022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39071C-1080-4AF5-82F7-D389974D2E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39141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0AE69-9CA7-45CF-8202-1B62F5FB1BCD}" type="datetimeFigureOut">
              <a:rPr lang="ru-RU" smtClean="0"/>
              <a:t>14.04.2022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04915-C6B1-4AFA-826A-4A59E87BAF84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43582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0AE69-9CA7-45CF-8202-1B62F5FB1BCD}" type="datetimeFigureOut">
              <a:rPr lang="ru-RU" smtClean="0"/>
              <a:t>14.04.2022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04915-C6B1-4AFA-826A-4A59E87BAF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48360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0AE69-9CA7-45CF-8202-1B62F5FB1BCD}" type="datetimeFigureOut">
              <a:rPr lang="ru-RU" smtClean="0"/>
              <a:t>14.04.2022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04915-C6B1-4AFA-826A-4A59E87BAF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63086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0AE69-9CA7-45CF-8202-1B62F5FB1BCD}" type="datetimeFigureOut">
              <a:rPr lang="ru-RU" smtClean="0"/>
              <a:t>14.04.2022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04915-C6B1-4AFA-826A-4A59E87BAF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71197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0AE69-9CA7-45CF-8202-1B62F5FB1BCD}" type="datetimeFigureOut">
              <a:rPr lang="ru-RU" smtClean="0"/>
              <a:t>14.04.2022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04915-C6B1-4AFA-826A-4A59E87BAF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32459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0AE69-9CA7-45CF-8202-1B62F5FB1BCD}" type="datetimeFigureOut">
              <a:rPr lang="ru-RU" smtClean="0"/>
              <a:t>14.04.2022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04915-C6B1-4AFA-826A-4A59E87BAF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66610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0AE69-9CA7-45CF-8202-1B62F5FB1BCD}" type="datetimeFigureOut">
              <a:rPr lang="ru-RU" smtClean="0"/>
              <a:t>14.04.2022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04915-C6B1-4AFA-826A-4A59E87BAF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13517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0AE69-9CA7-45CF-8202-1B62F5FB1BCD}" type="datetimeFigureOut">
              <a:rPr lang="ru-RU" smtClean="0"/>
              <a:t>14.04.2022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04915-C6B1-4AFA-826A-4A59E87BAF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46383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0AE69-9CA7-45CF-8202-1B62F5FB1BCD}" type="datetimeFigureOut">
              <a:rPr lang="ru-RU" smtClean="0"/>
              <a:t>14.04.2022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04915-C6B1-4AFA-826A-4A59E87BAF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61863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0AE69-9CA7-45CF-8202-1B62F5FB1BCD}" type="datetimeFigureOut">
              <a:rPr lang="ru-RU" smtClean="0"/>
              <a:t>14.04.2022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04915-C6B1-4AFA-826A-4A59E87BAF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20604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0AE69-9CA7-45CF-8202-1B62F5FB1BCD}" type="datetimeFigureOut">
              <a:rPr lang="ru-RU" smtClean="0"/>
              <a:t>14.04.2022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04915-C6B1-4AFA-826A-4A59E87BAF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14577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0AE69-9CA7-45CF-8202-1B62F5FB1BCD}" type="datetimeFigureOut">
              <a:rPr lang="ru-RU" smtClean="0"/>
              <a:t>14.04.2022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04915-C6B1-4AFA-826A-4A59E87BAF84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905503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0AE69-9CA7-45CF-8202-1B62F5FB1BCD}" type="datetimeFigureOut">
              <a:rPr lang="ru-RU" smtClean="0"/>
              <a:t>14.04.2022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04915-C6B1-4AFA-826A-4A59E87BAF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67042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0AE69-9CA7-45CF-8202-1B62F5FB1BCD}" type="datetimeFigureOut">
              <a:rPr lang="ru-RU" smtClean="0"/>
              <a:t>14.04.2022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04915-C6B1-4AFA-826A-4A59E87BAF84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152370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0AE69-9CA7-45CF-8202-1B62F5FB1BCD}" type="datetimeFigureOut">
              <a:rPr lang="ru-RU" smtClean="0"/>
              <a:t>14.04.2022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04915-C6B1-4AFA-826A-4A59E87BAF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69253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0AE69-9CA7-45CF-8202-1B62F5FB1BCD}" type="datetimeFigureOut">
              <a:rPr lang="ru-RU" smtClean="0"/>
              <a:t>14.04.2022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04915-C6B1-4AFA-826A-4A59E87BAF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311271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0AE69-9CA7-45CF-8202-1B62F5FB1BCD}" type="datetimeFigureOut">
              <a:rPr lang="ru-RU" smtClean="0"/>
              <a:t>14.04.2022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04915-C6B1-4AFA-826A-4A59E87BAF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91320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6630AE69-9CA7-45CF-8202-1B62F5FB1BCD}" type="datetimeFigureOut">
              <a:rPr lang="ru-RU" smtClean="0"/>
              <a:t>14.04.2022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5B104915-C6B1-4AFA-826A-4A59E87BAF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434292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  <p:sldLayoutId id="2147483778" r:id="rId5"/>
    <p:sldLayoutId id="2147483779" r:id="rId6"/>
    <p:sldLayoutId id="2147483780" r:id="rId7"/>
    <p:sldLayoutId id="2147483781" r:id="rId8"/>
    <p:sldLayoutId id="2147483782" r:id="rId9"/>
    <p:sldLayoutId id="2147483783" r:id="rId10"/>
    <p:sldLayoutId id="2147483784" r:id="rId11"/>
    <p:sldLayoutId id="2147483785" r:id="rId12"/>
    <p:sldLayoutId id="2147483786" r:id="rId13"/>
    <p:sldLayoutId id="2147483787" r:id="rId14"/>
    <p:sldLayoutId id="2147483788" r:id="rId15"/>
    <p:sldLayoutId id="2147483789" r:id="rId16"/>
    <p:sldLayoutId id="2147483790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jpeg"/><Relationship Id="rId4" Type="http://schemas.openxmlformats.org/officeDocument/2006/relationships/image" Target="../media/image7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jpeg"/><Relationship Id="rId7" Type="http://schemas.openxmlformats.org/officeDocument/2006/relationships/image" Target="../media/image1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3931383-B4E9-4E2F-884E-07C91A9176E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30" t="25021" r="2550" b="27659"/>
          <a:stretch/>
        </p:blipFill>
        <p:spPr>
          <a:xfrm>
            <a:off x="6095997" y="0"/>
            <a:ext cx="6096001" cy="686671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C00CC4E-6176-436C-B582-57B3BA5B4D0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4" t="25082" r="21215" b="27598"/>
          <a:stretch/>
        </p:blipFill>
        <p:spPr>
          <a:xfrm>
            <a:off x="0" y="0"/>
            <a:ext cx="6096000" cy="686671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C4863D2-7109-4DC9-B180-C47F11460F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493" y="1748612"/>
            <a:ext cx="4659932" cy="310662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286997-904A-462E-91B4-C2D26880A9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04387" y="1688089"/>
            <a:ext cx="5770941" cy="2321654"/>
          </a:xfrm>
        </p:spPr>
        <p:txBody>
          <a:bodyPr>
            <a:noAutofit/>
          </a:bodyPr>
          <a:lstStyle/>
          <a:p>
            <a:pPr algn="ctr"/>
            <a:r>
              <a:rPr lang="ru-RU" sz="3000" dirty="0">
                <a:solidFill>
                  <a:schemeClr val="accent4">
                    <a:lumMod val="50000"/>
                  </a:schemeClr>
                </a:solidFill>
              </a:rPr>
              <a:t>«</a:t>
            </a:r>
            <a:r>
              <a:rPr lang="ru-RU" sz="3000" dirty="0" err="1">
                <a:solidFill>
                  <a:schemeClr val="accent4">
                    <a:lumMod val="50000"/>
                  </a:schemeClr>
                </a:solidFill>
                <a:latin typeface="Monotype Corsiva" panose="03010101010201010101" pitchFamily="66" charset="0"/>
              </a:rPr>
              <a:t>Микрозелень</a:t>
            </a:r>
            <a:r>
              <a:rPr lang="ru-RU" sz="3000" dirty="0">
                <a:solidFill>
                  <a:schemeClr val="accent4">
                    <a:lumMod val="50000"/>
                  </a:schemeClr>
                </a:solidFill>
                <a:latin typeface="Monotype Corsiva" panose="03010101010201010101" pitchFamily="66" charset="0"/>
              </a:rPr>
              <a:t> –</a:t>
            </a:r>
            <a:br>
              <a:rPr lang="ru-RU" sz="3000" dirty="0">
                <a:solidFill>
                  <a:schemeClr val="accent4">
                    <a:lumMod val="50000"/>
                  </a:schemeClr>
                </a:solidFill>
                <a:latin typeface="Monotype Corsiva" panose="03010101010201010101" pitchFamily="66" charset="0"/>
              </a:rPr>
            </a:br>
            <a:r>
              <a:rPr lang="ru-RU" sz="3000" dirty="0">
                <a:solidFill>
                  <a:schemeClr val="accent4">
                    <a:lumMod val="50000"/>
                  </a:schemeClr>
                </a:solidFill>
                <a:latin typeface="Monotype Corsiva" panose="03010101010201010101" pitchFamily="66" charset="0"/>
              </a:rPr>
              <a:t> современный эко-продукт </a:t>
            </a:r>
            <a:br>
              <a:rPr lang="ru-RU" sz="3000" dirty="0">
                <a:solidFill>
                  <a:schemeClr val="accent4">
                    <a:lumMod val="50000"/>
                  </a:schemeClr>
                </a:solidFill>
                <a:latin typeface="Monotype Corsiva" panose="03010101010201010101" pitchFamily="66" charset="0"/>
              </a:rPr>
            </a:br>
            <a:r>
              <a:rPr lang="ru-RU" sz="3000" dirty="0">
                <a:solidFill>
                  <a:schemeClr val="accent4">
                    <a:lumMod val="50000"/>
                  </a:schemeClr>
                </a:solidFill>
                <a:latin typeface="Monotype Corsiva" panose="03010101010201010101" pitchFamily="66" charset="0"/>
              </a:rPr>
              <a:t>для здоровья семьи</a:t>
            </a:r>
            <a:r>
              <a:rPr lang="ru-RU" sz="3000" dirty="0">
                <a:solidFill>
                  <a:schemeClr val="accent4">
                    <a:lumMod val="50000"/>
                  </a:schemeClr>
                </a:solidFill>
              </a:rPr>
              <a:t>»</a:t>
            </a:r>
            <a:br>
              <a:rPr lang="ru-RU" sz="2800" dirty="0">
                <a:solidFill>
                  <a:schemeClr val="accent4">
                    <a:lumMod val="50000"/>
                  </a:schemeClr>
                </a:solidFill>
              </a:rPr>
            </a:br>
            <a:endParaRPr lang="ru-RU" sz="28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E18BB8-8CF7-447D-A1A3-2E7F62221F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28987" y="4301321"/>
            <a:ext cx="6502571" cy="1228869"/>
          </a:xfrm>
        </p:spPr>
        <p:txBody>
          <a:bodyPr>
            <a:noAutofit/>
          </a:bodyPr>
          <a:lstStyle/>
          <a:p>
            <a:pPr algn="ctr"/>
            <a:r>
              <a:rPr lang="ru-RU" sz="2500" dirty="0">
                <a:solidFill>
                  <a:schemeClr val="accent6">
                    <a:lumMod val="75000"/>
                  </a:schemeClr>
                </a:solidFill>
                <a:latin typeface="Monotype Corsiva" panose="03010101010201010101" pitchFamily="66" charset="0"/>
              </a:rPr>
              <a:t>Традиция здорового питания                                                от семьи </a:t>
            </a:r>
            <a:r>
              <a:rPr lang="ru-RU" sz="2500" dirty="0" err="1">
                <a:solidFill>
                  <a:schemeClr val="accent6">
                    <a:lumMod val="75000"/>
                  </a:schemeClr>
                </a:solidFill>
                <a:latin typeface="Monotype Corsiva" panose="03010101010201010101" pitchFamily="66" charset="0"/>
              </a:rPr>
              <a:t>Маслихиных</a:t>
            </a:r>
            <a:r>
              <a:rPr lang="ru-RU" sz="2500" dirty="0">
                <a:solidFill>
                  <a:schemeClr val="accent6">
                    <a:lumMod val="75000"/>
                  </a:schemeClr>
                </a:solidFill>
                <a:latin typeface="Monotype Corsiva" panose="03010101010201010101" pitchFamily="66" charset="0"/>
              </a:rPr>
              <a:t> </a:t>
            </a:r>
          </a:p>
          <a:p>
            <a:pPr algn="ctr"/>
            <a:r>
              <a:rPr lang="ru-RU" sz="2000" dirty="0">
                <a:solidFill>
                  <a:schemeClr val="accent6">
                    <a:lumMod val="75000"/>
                  </a:schemeClr>
                </a:solidFill>
                <a:latin typeface="Monotype Corsiva" panose="03010101010201010101" pitchFamily="66" charset="0"/>
              </a:rPr>
              <a:t>г. Благовещенск 2022г.</a:t>
            </a:r>
          </a:p>
          <a:p>
            <a:r>
              <a:rPr lang="ru-RU" sz="2000" dirty="0">
                <a:solidFill>
                  <a:schemeClr val="accent6">
                    <a:lumMod val="75000"/>
                  </a:schemeClr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737723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Tm="5818">
        <p:circle/>
      </p:transition>
    </mc:Choice>
    <mc:Fallback>
      <p:transition spd="slow" advTm="5818">
        <p:circl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3931383-B4E9-4E2F-884E-07C91A9176E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30" t="29665" r="2550" b="29454"/>
          <a:stretch/>
        </p:blipFill>
        <p:spPr>
          <a:xfrm>
            <a:off x="6095997" y="-884902"/>
            <a:ext cx="6096001" cy="893752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C00CC4E-6176-436C-B582-57B3BA5B4D0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4" t="29726" r="21215" b="27598"/>
          <a:stretch/>
        </p:blipFill>
        <p:spPr>
          <a:xfrm>
            <a:off x="0" y="-422787"/>
            <a:ext cx="6096000" cy="8937522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3A32111-7567-45B7-9F7F-84984B6FAB8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476" r="1525" b="34703"/>
          <a:stretch/>
        </p:blipFill>
        <p:spPr>
          <a:xfrm>
            <a:off x="3979259" y="2086826"/>
            <a:ext cx="4233473" cy="272353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59D7D184-E6F4-4A85-A7EC-9E5EC02D0349}"/>
              </a:ext>
            </a:extLst>
          </p:cNvPr>
          <p:cNvSpPr txBox="1">
            <a:spLocks/>
          </p:cNvSpPr>
          <p:nvPr/>
        </p:nvSpPr>
        <p:spPr>
          <a:xfrm>
            <a:off x="2084437" y="275558"/>
            <a:ext cx="8057535" cy="2133531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2500" dirty="0">
                <a:solidFill>
                  <a:schemeClr val="accent6">
                    <a:lumMod val="75000"/>
                  </a:schemeClr>
                </a:solidFill>
              </a:rPr>
              <a:t>Однажды </a:t>
            </a:r>
          </a:p>
          <a:p>
            <a:pPr algn="ctr"/>
            <a:r>
              <a:rPr lang="ru-RU" sz="2500" dirty="0">
                <a:solidFill>
                  <a:schemeClr val="accent6">
                    <a:lumMod val="75000"/>
                  </a:schemeClr>
                </a:solidFill>
              </a:rPr>
              <a:t>Алексей встретил марину</a:t>
            </a:r>
          </a:p>
          <a:p>
            <a:pPr algn="ctr"/>
            <a:r>
              <a:rPr lang="ru-RU" sz="2500" dirty="0">
                <a:solidFill>
                  <a:schemeClr val="accent6">
                    <a:lumMod val="75000"/>
                  </a:schemeClr>
                </a:solidFill>
              </a:rPr>
              <a:t> и создали они семью. </a:t>
            </a:r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1C1D11CF-ED71-42D0-AEC2-D40F295F07E7}"/>
              </a:ext>
            </a:extLst>
          </p:cNvPr>
          <p:cNvSpPr txBox="1">
            <a:spLocks/>
          </p:cNvSpPr>
          <p:nvPr/>
        </p:nvSpPr>
        <p:spPr>
          <a:xfrm>
            <a:off x="1755059" y="-160716"/>
            <a:ext cx="8386913" cy="104317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3500" dirty="0">
                <a:solidFill>
                  <a:schemeClr val="accent4">
                    <a:lumMod val="50000"/>
                  </a:schemeClr>
                </a:solidFill>
              </a:rPr>
              <a:t>МЫ-МАСЛИХИНЫ  </a:t>
            </a:r>
          </a:p>
        </p:txBody>
      </p:sp>
      <p:sp>
        <p:nvSpPr>
          <p:cNvPr id="14" name="Заголовок 8">
            <a:extLst>
              <a:ext uri="{FF2B5EF4-FFF2-40B4-BE49-F238E27FC236}">
                <a16:creationId xmlns:a16="http://schemas.microsoft.com/office/drawing/2014/main" id="{7726D2A1-F1F8-4825-863B-A2A04D78B6FB}"/>
              </a:ext>
            </a:extLst>
          </p:cNvPr>
          <p:cNvSpPr txBox="1">
            <a:spLocks/>
          </p:cNvSpPr>
          <p:nvPr/>
        </p:nvSpPr>
        <p:spPr>
          <a:xfrm>
            <a:off x="302350" y="4810362"/>
            <a:ext cx="11587293" cy="1610103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8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3000" dirty="0">
                <a:solidFill>
                  <a:schemeClr val="accent4">
                    <a:lumMod val="50000"/>
                  </a:schemeClr>
                </a:solidFill>
              </a:rPr>
              <a:t>СЕМЬЯ ПОЛУЧИЛАСЬ БОЛЬШАЯ!</a:t>
            </a:r>
          </a:p>
          <a:p>
            <a:pPr algn="ctr"/>
            <a:br>
              <a:rPr lang="ru-RU" sz="2200" dirty="0">
                <a:solidFill>
                  <a:schemeClr val="accent4">
                    <a:lumMod val="50000"/>
                  </a:schemeClr>
                </a:solidFill>
              </a:rPr>
            </a:br>
            <a:r>
              <a:rPr lang="ru-RU" sz="2200" dirty="0">
                <a:solidFill>
                  <a:schemeClr val="accent6">
                    <a:lumMod val="75000"/>
                  </a:schemeClr>
                </a:solidFill>
              </a:rPr>
              <a:t>И задумались они как в современных непростых условиях </a:t>
            </a:r>
          </a:p>
          <a:p>
            <a:pPr algn="ctr"/>
            <a:r>
              <a:rPr lang="ru-RU" sz="2200" dirty="0">
                <a:solidFill>
                  <a:schemeClr val="accent6">
                    <a:lumMod val="75000"/>
                  </a:schemeClr>
                </a:solidFill>
              </a:rPr>
              <a:t>сохранить здоровье своей семьи…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F488FFF0-E798-4EF1-9506-388C3CF4F3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78190" y="1103839"/>
            <a:ext cx="2523738" cy="2913272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EECD1F7C-49B4-46F2-9095-8F8E8EE118D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90069" y="1029817"/>
            <a:ext cx="2412010" cy="3166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68618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6545">
        <p14:gallery dir="l"/>
      </p:transition>
    </mc:Choice>
    <mc:Fallback>
      <p:transition spd="slow" advTm="6545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3931383-B4E9-4E2F-884E-07C91A9176E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30" t="31779" r="2550" b="29454"/>
          <a:stretch/>
        </p:blipFill>
        <p:spPr>
          <a:xfrm>
            <a:off x="6095997" y="-422788"/>
            <a:ext cx="6096001" cy="847540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C00CC4E-6176-436C-B582-57B3BA5B4D0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4" t="29726" r="21215" b="29734"/>
          <a:stretch/>
        </p:blipFill>
        <p:spPr>
          <a:xfrm>
            <a:off x="0" y="-719091"/>
            <a:ext cx="6096000" cy="877171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AE3EA92-1CC9-4922-A307-EC167CA0783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37" t="6166" b="7238"/>
          <a:stretch/>
        </p:blipFill>
        <p:spPr>
          <a:xfrm>
            <a:off x="1133241" y="1829722"/>
            <a:ext cx="3457146" cy="318266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1C1D11CF-ED71-42D0-AEC2-D40F295F07E7}"/>
              </a:ext>
            </a:extLst>
          </p:cNvPr>
          <p:cNvSpPr txBox="1">
            <a:spLocks/>
          </p:cNvSpPr>
          <p:nvPr/>
        </p:nvSpPr>
        <p:spPr>
          <a:xfrm>
            <a:off x="1020933" y="-355107"/>
            <a:ext cx="10099352" cy="755231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1800" cap="none" dirty="0">
                <a:solidFill>
                  <a:schemeClr val="accent4">
                    <a:lumMod val="50000"/>
                  </a:schemeClr>
                </a:solidFill>
                <a:latin typeface="Century Gothic" panose="020B0502020202020204" pitchFamily="34" charset="0"/>
              </a:rPr>
              <a:t>       Чтоб здоровье было богатырским питаться  нужно не только вкусно но и  правильно. Издавна известно, что овощи должны составлять четверть съедаемой пищи. Достичь этого удается не всегда. Многие часто пропускают приемы пищи, или наоборот переедают, кушают бутерброды, сандвичи заморские и пиццу </a:t>
            </a:r>
            <a:r>
              <a:rPr lang="ru-RU" sz="1800" cap="none" dirty="0" err="1">
                <a:solidFill>
                  <a:schemeClr val="accent4">
                    <a:lumMod val="50000"/>
                  </a:schemeClr>
                </a:solidFill>
                <a:latin typeface="Century Gothic" panose="020B0502020202020204" pitchFamily="34" charset="0"/>
              </a:rPr>
              <a:t>акаянную</a:t>
            </a:r>
            <a:r>
              <a:rPr lang="ru-RU" sz="1800" cap="none" dirty="0">
                <a:solidFill>
                  <a:schemeClr val="accent4">
                    <a:lumMod val="50000"/>
                  </a:schemeClr>
                </a:solidFill>
                <a:latin typeface="Century Gothic" panose="020B0502020202020204" pitchFamily="34" charset="0"/>
              </a:rPr>
              <a:t>. Жирная пища занимает боле половины всей тарелки, а овощей на ней совсем чуток. </a:t>
            </a:r>
          </a:p>
          <a:p>
            <a:pPr algn="ctr"/>
            <a:endParaRPr lang="ru-RU" sz="1800" cap="none" dirty="0">
              <a:solidFill>
                <a:schemeClr val="accent4">
                  <a:lumMod val="50000"/>
                </a:schemeClr>
              </a:solidFill>
              <a:latin typeface="Century Gothic" panose="020B0502020202020204" pitchFamily="34" charset="0"/>
            </a:endParaRPr>
          </a:p>
          <a:p>
            <a:pPr algn="ctr"/>
            <a:endParaRPr lang="ru-RU" sz="1800" cap="none" dirty="0">
              <a:solidFill>
                <a:schemeClr val="accent4">
                  <a:lumMod val="50000"/>
                </a:schemeClr>
              </a:solidFill>
              <a:latin typeface="Century Gothic" panose="020B0502020202020204" pitchFamily="34" charset="0"/>
            </a:endParaRPr>
          </a:p>
          <a:p>
            <a:pPr algn="ctr"/>
            <a:endParaRPr lang="ru-RU" sz="1800" cap="none" dirty="0">
              <a:solidFill>
                <a:schemeClr val="accent4">
                  <a:lumMod val="50000"/>
                </a:schemeClr>
              </a:solidFill>
              <a:latin typeface="Century Gothic" panose="020B0502020202020204" pitchFamily="34" charset="0"/>
            </a:endParaRPr>
          </a:p>
          <a:p>
            <a:pPr algn="ctr"/>
            <a:endParaRPr lang="ru-RU" sz="1800" cap="none" dirty="0">
              <a:solidFill>
                <a:schemeClr val="accent4">
                  <a:lumMod val="50000"/>
                </a:schemeClr>
              </a:solidFill>
              <a:latin typeface="Century Gothic" panose="020B0502020202020204" pitchFamily="34" charset="0"/>
            </a:endParaRPr>
          </a:p>
          <a:p>
            <a:pPr algn="ctr"/>
            <a:endParaRPr lang="ru-RU" sz="1800" cap="none" dirty="0">
              <a:solidFill>
                <a:schemeClr val="accent4">
                  <a:lumMod val="50000"/>
                </a:schemeClr>
              </a:solidFill>
              <a:latin typeface="Century Gothic" panose="020B0502020202020204" pitchFamily="34" charset="0"/>
            </a:endParaRPr>
          </a:p>
          <a:p>
            <a:pPr algn="ctr"/>
            <a:endParaRPr lang="ru-RU" sz="1800" cap="none" dirty="0">
              <a:solidFill>
                <a:schemeClr val="accent4">
                  <a:lumMod val="50000"/>
                </a:schemeClr>
              </a:solidFill>
              <a:latin typeface="Century Gothic" panose="020B0502020202020204" pitchFamily="34" charset="0"/>
            </a:endParaRPr>
          </a:p>
          <a:p>
            <a:pPr algn="ctr"/>
            <a:endParaRPr lang="ru-RU" sz="1800" cap="none" dirty="0">
              <a:solidFill>
                <a:schemeClr val="accent4">
                  <a:lumMod val="50000"/>
                </a:schemeClr>
              </a:solidFill>
              <a:latin typeface="Century Gothic" panose="020B0502020202020204" pitchFamily="34" charset="0"/>
            </a:endParaRPr>
          </a:p>
          <a:p>
            <a:pPr algn="ctr"/>
            <a:endParaRPr lang="ru-RU" sz="1800" cap="none" dirty="0">
              <a:solidFill>
                <a:schemeClr val="accent4">
                  <a:lumMod val="50000"/>
                </a:schemeClr>
              </a:solidFill>
              <a:latin typeface="Century Gothic" panose="020B0502020202020204" pitchFamily="34" charset="0"/>
            </a:endParaRPr>
          </a:p>
          <a:p>
            <a:pPr algn="ctr"/>
            <a:endParaRPr lang="ru-RU" sz="1800" cap="none" dirty="0">
              <a:solidFill>
                <a:schemeClr val="accent4">
                  <a:lumMod val="50000"/>
                </a:schemeClr>
              </a:solidFill>
              <a:latin typeface="Century Gothic" panose="020B0502020202020204" pitchFamily="34" charset="0"/>
            </a:endParaRPr>
          </a:p>
          <a:p>
            <a:pPr algn="ctr"/>
            <a:endParaRPr lang="ru-RU" sz="1800" cap="none" dirty="0">
              <a:solidFill>
                <a:schemeClr val="accent4">
                  <a:lumMod val="50000"/>
                </a:schemeClr>
              </a:solidFill>
              <a:latin typeface="Century Gothic" panose="020B0502020202020204" pitchFamily="34" charset="0"/>
            </a:endParaRPr>
          </a:p>
          <a:p>
            <a:pPr algn="ctr"/>
            <a:endParaRPr lang="ru-RU" sz="1800" cap="none" dirty="0">
              <a:solidFill>
                <a:schemeClr val="accent4">
                  <a:lumMod val="50000"/>
                </a:schemeClr>
              </a:solidFill>
              <a:latin typeface="Century Gothic" panose="020B0502020202020204" pitchFamily="34" charset="0"/>
            </a:endParaRPr>
          </a:p>
          <a:p>
            <a:pPr algn="ctr"/>
            <a:endParaRPr lang="ru-RU" sz="1800" cap="none" dirty="0">
              <a:solidFill>
                <a:schemeClr val="accent4">
                  <a:lumMod val="50000"/>
                </a:schemeClr>
              </a:solidFill>
              <a:latin typeface="Century Gothic" panose="020B0502020202020204" pitchFamily="34" charset="0"/>
            </a:endParaRPr>
          </a:p>
          <a:p>
            <a:pPr algn="ctr"/>
            <a:endParaRPr lang="ru-RU" sz="1800" cap="none" dirty="0">
              <a:solidFill>
                <a:schemeClr val="accent4">
                  <a:lumMod val="50000"/>
                </a:schemeClr>
              </a:solidFill>
              <a:latin typeface="Century Gothic" panose="020B0502020202020204" pitchFamily="34" charset="0"/>
            </a:endParaRPr>
          </a:p>
          <a:p>
            <a:pPr algn="ctr"/>
            <a:r>
              <a:rPr lang="ru-RU" sz="1800" cap="none" dirty="0">
                <a:solidFill>
                  <a:schemeClr val="accent4">
                    <a:lumMod val="50000"/>
                  </a:schemeClr>
                </a:solidFill>
                <a:latin typeface="Century Gothic" panose="020B0502020202020204" pitchFamily="34" charset="0"/>
              </a:rPr>
              <a:t>Так откуда же взять такие целебные витамины и минералы?</a:t>
            </a:r>
          </a:p>
          <a:p>
            <a:pPr algn="ctr"/>
            <a:r>
              <a:rPr lang="ru-RU" sz="1800" cap="none" dirty="0">
                <a:solidFill>
                  <a:schemeClr val="accent4">
                    <a:lumMod val="50000"/>
                  </a:schemeClr>
                </a:solidFill>
                <a:latin typeface="Century Gothic" panose="020B0502020202020204" pitchFamily="34" charset="0"/>
              </a:rPr>
              <a:t>    </a:t>
            </a:r>
            <a:r>
              <a:rPr lang="ru-RU" sz="1800" cap="none" dirty="0" err="1">
                <a:solidFill>
                  <a:schemeClr val="accent4">
                    <a:lumMod val="50000"/>
                  </a:schemeClr>
                </a:solidFill>
                <a:latin typeface="Century Gothic" panose="020B0502020202020204" pitchFamily="34" charset="0"/>
              </a:rPr>
              <a:t>Микрозелень</a:t>
            </a:r>
            <a:r>
              <a:rPr lang="ru-RU" sz="1800" cap="none" dirty="0">
                <a:solidFill>
                  <a:schemeClr val="accent4">
                    <a:lumMod val="50000"/>
                  </a:schemeClr>
                </a:solidFill>
                <a:latin typeface="Century Gothic" panose="020B0502020202020204" pitchFamily="34" charset="0"/>
              </a:rPr>
              <a:t> является </a:t>
            </a:r>
            <a:r>
              <a:rPr lang="ru-RU" sz="1800" cap="none" dirty="0" err="1">
                <a:solidFill>
                  <a:schemeClr val="accent4">
                    <a:lumMod val="50000"/>
                  </a:schemeClr>
                </a:solidFill>
                <a:latin typeface="Century Gothic" panose="020B0502020202020204" pitchFamily="34" charset="0"/>
              </a:rPr>
              <a:t>кладезью</a:t>
            </a:r>
            <a:r>
              <a:rPr lang="ru-RU" sz="1800" cap="none" dirty="0">
                <a:solidFill>
                  <a:schemeClr val="accent4">
                    <a:lumMod val="50000"/>
                  </a:schemeClr>
                </a:solidFill>
                <a:latin typeface="Century Gothic" panose="020B0502020202020204" pitchFamily="34" charset="0"/>
              </a:rPr>
              <a:t> микроэлементов, которые знатно </a:t>
            </a:r>
            <a:r>
              <a:rPr lang="ru-RU" sz="1800" cap="none" dirty="0" err="1">
                <a:solidFill>
                  <a:schemeClr val="accent4">
                    <a:lumMod val="50000"/>
                  </a:schemeClr>
                </a:solidFill>
                <a:latin typeface="Century Gothic" panose="020B0502020202020204" pitchFamily="34" charset="0"/>
              </a:rPr>
              <a:t>сочитаются</a:t>
            </a:r>
            <a:r>
              <a:rPr lang="ru-RU" sz="1800" cap="none" dirty="0">
                <a:solidFill>
                  <a:schemeClr val="accent4">
                    <a:lumMod val="50000"/>
                  </a:schemeClr>
                </a:solidFill>
                <a:latin typeface="Century Gothic" panose="020B0502020202020204" pitchFamily="34" charset="0"/>
              </a:rPr>
              <a:t> с любыми салатами и </a:t>
            </a:r>
            <a:r>
              <a:rPr lang="ru-RU" sz="1800" cap="none" dirty="0" err="1">
                <a:solidFill>
                  <a:schemeClr val="accent4">
                    <a:lumMod val="50000"/>
                  </a:schemeClr>
                </a:solidFill>
                <a:latin typeface="Century Gothic" panose="020B0502020202020204" pitchFamily="34" charset="0"/>
              </a:rPr>
              <a:t>явствами</a:t>
            </a:r>
            <a:r>
              <a:rPr lang="ru-RU" sz="1800" cap="none" dirty="0">
                <a:solidFill>
                  <a:schemeClr val="accent4">
                    <a:lumMod val="50000"/>
                  </a:schemeClr>
                </a:solidFill>
                <a:latin typeface="Century Gothic" panose="020B0502020202020204" pitchFamily="34" charset="0"/>
              </a:rPr>
              <a:t>, делая их полезнее и вкуснее. Всем ценителям правильного и здорового питания оную </a:t>
            </a:r>
            <a:r>
              <a:rPr lang="ru-RU" sz="1800" cap="none" dirty="0" err="1">
                <a:solidFill>
                  <a:schemeClr val="accent4">
                    <a:lumMod val="50000"/>
                  </a:schemeClr>
                </a:solidFill>
                <a:latin typeface="Century Gothic" panose="020B0502020202020204" pitchFamily="34" charset="0"/>
              </a:rPr>
              <a:t>микрозелень</a:t>
            </a:r>
            <a:r>
              <a:rPr lang="ru-RU" sz="1800" cap="none" dirty="0">
                <a:solidFill>
                  <a:schemeClr val="accent4">
                    <a:lumMod val="50000"/>
                  </a:schemeClr>
                </a:solidFill>
                <a:latin typeface="Century Gothic" panose="020B0502020202020204" pitchFamily="34" charset="0"/>
              </a:rPr>
              <a:t> можно взрастить в своих хоромах.  Растет она на почве, иль без неё на веществах, именуемых субстратами. </a:t>
            </a:r>
          </a:p>
          <a:p>
            <a:pPr algn="ctr"/>
            <a:r>
              <a:rPr lang="ru-RU" sz="1800" cap="none" dirty="0">
                <a:solidFill>
                  <a:schemeClr val="accent4">
                    <a:lumMod val="50000"/>
                  </a:schemeClr>
                </a:solidFill>
                <a:latin typeface="Century Gothic" panose="020B0502020202020204" pitchFamily="34" charset="0"/>
              </a:rPr>
              <a:t>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1A46907-58D5-4998-8BC5-D9C19EA741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9127" y="1829721"/>
            <a:ext cx="2386995" cy="3182661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F93CB33-E29F-412E-A9E9-FE5508D9EC8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922304" y="1829722"/>
            <a:ext cx="3182660" cy="318266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40137763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14422">
        <p14:gallery dir="l"/>
      </p:transition>
    </mc:Choice>
    <mc:Fallback>
      <p:transition spd="slow" advTm="14422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3931383-B4E9-4E2F-884E-07C91A9176E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30" t="29665" r="2550" b="29454"/>
          <a:stretch/>
        </p:blipFill>
        <p:spPr>
          <a:xfrm>
            <a:off x="6095997" y="-884902"/>
            <a:ext cx="6096001" cy="893752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C00CC4E-6176-436C-B582-57B3BA5B4D0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4" t="29726" r="21215" b="27598"/>
          <a:stretch/>
        </p:blipFill>
        <p:spPr>
          <a:xfrm>
            <a:off x="0" y="-422787"/>
            <a:ext cx="6096000" cy="8937522"/>
          </a:xfrm>
          <a:prstGeom prst="rect">
            <a:avLst/>
          </a:prstGeom>
        </p:spPr>
      </p:pic>
      <p:sp>
        <p:nvSpPr>
          <p:cNvPr id="18" name="Подзаголовок 2">
            <a:extLst>
              <a:ext uri="{FF2B5EF4-FFF2-40B4-BE49-F238E27FC236}">
                <a16:creationId xmlns:a16="http://schemas.microsoft.com/office/drawing/2014/main" id="{E8ECA923-578C-4CF7-AA53-17658AAEE4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2256" y="247227"/>
            <a:ext cx="7204277" cy="4901821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ru-RU" sz="3600" dirty="0">
                <a:solidFill>
                  <a:schemeClr val="accent3">
                    <a:lumMod val="50000"/>
                  </a:schemeClr>
                </a:solidFill>
              </a:rPr>
              <a:t>Диво-дивное «</a:t>
            </a:r>
            <a:r>
              <a:rPr lang="ru-RU" sz="3600" dirty="0" err="1">
                <a:solidFill>
                  <a:schemeClr val="accent3">
                    <a:lumMod val="50000"/>
                  </a:schemeClr>
                </a:solidFill>
              </a:rPr>
              <a:t>микрозелень</a:t>
            </a:r>
            <a:r>
              <a:rPr lang="ru-RU" sz="3600" dirty="0">
                <a:solidFill>
                  <a:schemeClr val="accent3">
                    <a:lumMod val="50000"/>
                  </a:schemeClr>
                </a:solidFill>
              </a:rPr>
              <a:t>»</a:t>
            </a:r>
          </a:p>
          <a:p>
            <a:pPr algn="just"/>
            <a:r>
              <a:rPr lang="ru-RU" dirty="0">
                <a:solidFill>
                  <a:schemeClr val="accent3">
                    <a:lumMod val="50000"/>
                  </a:schemeClr>
                </a:solidFill>
              </a:rPr>
              <a:t>    </a:t>
            </a:r>
            <a:r>
              <a:rPr lang="ru-RU" dirty="0" err="1">
                <a:solidFill>
                  <a:schemeClr val="accent3">
                    <a:lumMod val="50000"/>
                  </a:schemeClr>
                </a:solidFill>
              </a:rPr>
              <a:t>Микрозелень</a:t>
            </a:r>
            <a:r>
              <a:rPr lang="ru-RU" dirty="0">
                <a:solidFill>
                  <a:schemeClr val="accent3">
                    <a:lumMod val="50000"/>
                  </a:schemeClr>
                </a:solidFill>
              </a:rPr>
              <a:t> – это проростки семян съестных овощей и трав на ранних стадиях </a:t>
            </a:r>
            <a:r>
              <a:rPr lang="ru-RU" dirty="0" err="1">
                <a:solidFill>
                  <a:schemeClr val="accent3">
                    <a:lumMod val="50000"/>
                  </a:schemeClr>
                </a:solidFill>
              </a:rPr>
              <a:t>взращиванния</a:t>
            </a:r>
            <a:r>
              <a:rPr lang="ru-RU" dirty="0">
                <a:solidFill>
                  <a:schemeClr val="accent3">
                    <a:lumMod val="50000"/>
                  </a:schemeClr>
                </a:solidFill>
              </a:rPr>
              <a:t>.     </a:t>
            </a:r>
          </a:p>
          <a:p>
            <a:pPr algn="just"/>
            <a:r>
              <a:rPr lang="ru-RU" dirty="0">
                <a:solidFill>
                  <a:schemeClr val="accent3">
                    <a:lumMod val="50000"/>
                  </a:schemeClr>
                </a:solidFill>
              </a:rPr>
              <a:t>    Перво наперво </a:t>
            </a:r>
            <a:r>
              <a:rPr lang="ru-RU" dirty="0" err="1">
                <a:solidFill>
                  <a:schemeClr val="accent3">
                    <a:lumMod val="50000"/>
                  </a:schemeClr>
                </a:solidFill>
              </a:rPr>
              <a:t>микрозеленью</a:t>
            </a:r>
            <a:r>
              <a:rPr lang="ru-RU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3">
                    <a:lumMod val="50000"/>
                  </a:schemeClr>
                </a:solidFill>
              </a:rPr>
              <a:t>подчивали</a:t>
            </a:r>
            <a:r>
              <a:rPr lang="ru-RU" dirty="0">
                <a:solidFill>
                  <a:schemeClr val="accent3">
                    <a:lumMod val="50000"/>
                  </a:schemeClr>
                </a:solidFill>
              </a:rPr>
              <a:t> путешественников в космическое пространство , затем она появилась и на столах простого люда. </a:t>
            </a:r>
          </a:p>
          <a:p>
            <a:pPr algn="just"/>
            <a:r>
              <a:rPr lang="ru-RU" dirty="0">
                <a:solidFill>
                  <a:schemeClr val="accent3">
                    <a:lumMod val="50000"/>
                  </a:schemeClr>
                </a:solidFill>
              </a:rPr>
              <a:t>    Первыми взрастили рукколу, свеклу, базилик, кориандр и кудрявую капусту. На сей день </a:t>
            </a:r>
            <a:r>
              <a:rPr lang="ru-RU" dirty="0" err="1">
                <a:solidFill>
                  <a:schemeClr val="accent3">
                    <a:lumMod val="50000"/>
                  </a:schemeClr>
                </a:solidFill>
              </a:rPr>
              <a:t>микрозелени</a:t>
            </a:r>
            <a:r>
              <a:rPr lang="ru-RU" dirty="0">
                <a:solidFill>
                  <a:schemeClr val="accent3">
                    <a:lumMod val="50000"/>
                  </a:schemeClr>
                </a:solidFill>
              </a:rPr>
              <a:t> видимо-невидимо: горох, горчица, редис, лук-порей, кресс-салат, брокколи, чечевица….. </a:t>
            </a:r>
          </a:p>
          <a:p>
            <a:pPr algn="just"/>
            <a:r>
              <a:rPr lang="ru-RU" dirty="0">
                <a:solidFill>
                  <a:schemeClr val="accent3">
                    <a:lumMod val="50000"/>
                  </a:schemeClr>
                </a:solidFill>
              </a:rPr>
              <a:t>    При каждодневном потреблении </a:t>
            </a:r>
            <a:r>
              <a:rPr lang="ru-RU" dirty="0" err="1">
                <a:solidFill>
                  <a:schemeClr val="accent3">
                    <a:lumMod val="50000"/>
                  </a:schemeClr>
                </a:solidFill>
              </a:rPr>
              <a:t>микрозелени</a:t>
            </a:r>
            <a:r>
              <a:rPr lang="ru-RU" dirty="0">
                <a:solidFill>
                  <a:schemeClr val="accent3">
                    <a:lumMod val="50000"/>
                  </a:schemeClr>
                </a:solidFill>
              </a:rPr>
              <a:t>, весь организм обретёт силушку богатырскую: и сердечно-сосудистая система, и пищеварительная, и нервная, и эндокринной системы и даже репродуктивной. Эти чудо-проростки продлевают молодость, улучшают состояние кожи, ногтей и волос.</a:t>
            </a:r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17344DB-6C05-422E-94AE-6A582429BD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037989" y="-355106"/>
            <a:ext cx="2636667" cy="263666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3733836D-6E69-4A91-896C-D7E5636C9A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56533" y="2482312"/>
            <a:ext cx="2610344" cy="20453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38CE5BF6-7959-4B51-92FA-252536850B6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1524" y="4792385"/>
            <a:ext cx="2367102" cy="2243170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47DE0C89-6AB0-4004-A2F2-64B0D2E1F6B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80795" y="4831419"/>
            <a:ext cx="2096612" cy="2102000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4BADED92-3864-47D4-AE7E-1CF464620F3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12201" y="4835575"/>
            <a:ext cx="1946134" cy="2132000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40A9DF3E-770C-4236-9C6C-1634F5876EF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94696" y="4816419"/>
            <a:ext cx="1926895" cy="2132000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576C1E81-D31C-4EB7-9406-4F7D9F2C9500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t="12514"/>
          <a:stretch/>
        </p:blipFill>
        <p:spPr>
          <a:xfrm>
            <a:off x="3128564" y="4985972"/>
            <a:ext cx="2243171" cy="196244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249388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16063">
        <p14:gallery dir="l"/>
      </p:transition>
    </mc:Choice>
    <mc:Fallback>
      <p:transition spd="slow" advTm="1606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nodeType="afterEffect">
                                  <p:stCondLst>
                                    <p:cond delay="15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250" autoRev="1" fill="remove"/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1250" autoRev="1" fill="remove"/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1250" autoRev="1" fill="remove"/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1250" autoRev="1" fill="remove"/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3931383-B4E9-4E2F-884E-07C91A9176E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30" t="29665" r="2550" b="29454"/>
          <a:stretch/>
        </p:blipFill>
        <p:spPr>
          <a:xfrm>
            <a:off x="6095997" y="-911536"/>
            <a:ext cx="6096001" cy="893752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C00CC4E-6176-436C-B582-57B3BA5B4D0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4" t="29726" r="21215" b="27598"/>
          <a:stretch/>
        </p:blipFill>
        <p:spPr>
          <a:xfrm>
            <a:off x="0" y="-422787"/>
            <a:ext cx="6096000" cy="893752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8C22DCD-2BDF-4EA7-9E0F-D0D96709BD2D}"/>
              </a:ext>
            </a:extLst>
          </p:cNvPr>
          <p:cNvSpPr txBox="1"/>
          <p:nvPr/>
        </p:nvSpPr>
        <p:spPr>
          <a:xfrm>
            <a:off x="1006683" y="144256"/>
            <a:ext cx="10235953" cy="32932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accent3">
                    <a:lumMod val="50000"/>
                  </a:schemeClr>
                </a:solidFill>
              </a:rPr>
              <a:t>          </a:t>
            </a:r>
            <a:r>
              <a:rPr lang="ru-RU" sz="2800" dirty="0">
                <a:solidFill>
                  <a:schemeClr val="accent3">
                    <a:lumMod val="50000"/>
                  </a:schemeClr>
                </a:solidFill>
              </a:rPr>
              <a:t>Сила </a:t>
            </a:r>
            <a:r>
              <a:rPr lang="ru-RU" sz="2800" dirty="0" err="1">
                <a:solidFill>
                  <a:schemeClr val="accent3">
                    <a:lumMod val="50000"/>
                  </a:schemeClr>
                </a:solidFill>
              </a:rPr>
              <a:t>микрозелени</a:t>
            </a:r>
            <a:endParaRPr lang="ru-RU" sz="2800" dirty="0">
              <a:solidFill>
                <a:schemeClr val="accent3">
                  <a:lumMod val="50000"/>
                </a:schemeClr>
              </a:solidFill>
            </a:endParaRPr>
          </a:p>
          <a:p>
            <a:pPr algn="just"/>
            <a:r>
              <a:rPr lang="ru-RU" dirty="0">
                <a:solidFill>
                  <a:schemeClr val="accent3">
                    <a:lumMod val="50000"/>
                  </a:schemeClr>
                </a:solidFill>
              </a:rPr>
              <a:t>    Какие же ценные для народа вещества таит в себе эта самая                                                  загадочная </a:t>
            </a:r>
            <a:r>
              <a:rPr lang="ru-RU" dirty="0" err="1">
                <a:solidFill>
                  <a:schemeClr val="accent3">
                    <a:lumMod val="50000"/>
                  </a:schemeClr>
                </a:solidFill>
              </a:rPr>
              <a:t>микрозелень</a:t>
            </a:r>
            <a:r>
              <a:rPr lang="ru-RU" dirty="0">
                <a:solidFill>
                  <a:schemeClr val="accent3">
                    <a:lumMod val="50000"/>
                  </a:schemeClr>
                </a:solidFill>
              </a:rPr>
              <a:t>? Ученый люд молвит, что в молодых                                                    проростках оказалось удивительно много растительного белка,                                                  хлорофилла, витаминов (особенно С, В, К, Е), пигментов-  каротиноидов, минеральных соединений (калия, кальция, фосфора, магния, железа, йода, серы), эфирных  масел.</a:t>
            </a:r>
          </a:p>
          <a:p>
            <a:pPr algn="just"/>
            <a:r>
              <a:rPr lang="ru-RU" dirty="0">
                <a:solidFill>
                  <a:schemeClr val="accent3">
                    <a:lumMod val="50000"/>
                  </a:schemeClr>
                </a:solidFill>
              </a:rPr>
              <a:t>    В нашей семье мы взращиваем различные виды </a:t>
            </a:r>
            <a:r>
              <a:rPr lang="ru-RU" dirty="0" err="1">
                <a:solidFill>
                  <a:schemeClr val="accent3">
                    <a:lumMod val="50000"/>
                  </a:schemeClr>
                </a:solidFill>
              </a:rPr>
              <a:t>микрозелени</a:t>
            </a:r>
            <a:r>
              <a:rPr lang="ru-RU" dirty="0">
                <a:solidFill>
                  <a:schemeClr val="accent3">
                    <a:lumMod val="50000"/>
                  </a:schemeClr>
                </a:solidFill>
              </a:rPr>
              <a:t>, ибо она содержит  минералы, которые так необходимы для укрепления богатырского здоровья. Излюбленным лакомством нашей семьи из </a:t>
            </a:r>
            <a:r>
              <a:rPr lang="ru-RU" dirty="0" err="1">
                <a:solidFill>
                  <a:schemeClr val="accent3">
                    <a:lumMod val="50000"/>
                  </a:schemeClr>
                </a:solidFill>
              </a:rPr>
              <a:t>микрозелени</a:t>
            </a:r>
            <a:r>
              <a:rPr lang="ru-RU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3">
                    <a:lumMod val="50000"/>
                  </a:schemeClr>
                </a:solidFill>
              </a:rPr>
              <a:t>явлеется</a:t>
            </a:r>
            <a:r>
              <a:rPr lang="ru-RU" dirty="0">
                <a:solidFill>
                  <a:schemeClr val="accent3">
                    <a:lumMod val="50000"/>
                  </a:schemeClr>
                </a:solidFill>
              </a:rPr>
              <a:t> горох и редис.</a:t>
            </a:r>
          </a:p>
          <a:p>
            <a:pPr algn="just"/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5895145-1130-48DD-9FBF-40E43368CB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024649" y="3165144"/>
            <a:ext cx="3016210" cy="301621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B574BDBA-0047-46E6-B6A7-DEF191174E6D}"/>
              </a:ext>
            </a:extLst>
          </p:cNvPr>
          <p:cNvSpPr txBox="1"/>
          <p:nvPr/>
        </p:nvSpPr>
        <p:spPr>
          <a:xfrm>
            <a:off x="949364" y="3165144"/>
            <a:ext cx="7075285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dirty="0" err="1">
                <a:solidFill>
                  <a:schemeClr val="accent3">
                    <a:lumMod val="50000"/>
                  </a:schemeClr>
                </a:solidFill>
              </a:rPr>
              <a:t>Микрозелень</a:t>
            </a:r>
            <a:r>
              <a:rPr lang="ru-RU" sz="1600" dirty="0">
                <a:solidFill>
                  <a:schemeClr val="accent3">
                    <a:lumMod val="50000"/>
                  </a:schemeClr>
                </a:solidFill>
              </a:rPr>
              <a:t> гороха имеет слегка сладкий вкус, который напоминает молодой зелёный горошек, а огромная польза  в том, что она содержит клетчатку, белок, сложные углеводы. Она богата фолиевой кислотой и витаминами A, C, E, B1, B2, В3, В6. Горох способствует повышению иммунитета, улучшению здоровья глаз, контролю уровня сахара в крови, оказывает противораковый эффект и многое другое.</a:t>
            </a:r>
          </a:p>
          <a:p>
            <a:pPr algn="ctr"/>
            <a:r>
              <a:rPr lang="ru-RU" sz="1600" dirty="0" err="1">
                <a:solidFill>
                  <a:schemeClr val="accent3">
                    <a:lumMod val="50000"/>
                  </a:schemeClr>
                </a:solidFill>
              </a:rPr>
              <a:t>Микрозелень</a:t>
            </a:r>
            <a:r>
              <a:rPr lang="ru-RU" sz="1600" dirty="0">
                <a:solidFill>
                  <a:schemeClr val="accent3">
                    <a:lumMod val="50000"/>
                  </a:schemeClr>
                </a:solidFill>
              </a:rPr>
              <a:t> редиса немного хрустящая и жгучая по вкусу, похожа на сам корнеплод;– это хороший источник витамина С, энергии и углеводов. Он также содержит цинк, калий, фолиевую кислоту и мн. др. </a:t>
            </a:r>
            <a:r>
              <a:rPr lang="ru-RU" sz="1600" dirty="0" err="1">
                <a:solidFill>
                  <a:schemeClr val="accent3">
                    <a:lumMod val="50000"/>
                  </a:schemeClr>
                </a:solidFill>
              </a:rPr>
              <a:t>Микрозелень</a:t>
            </a:r>
            <a:r>
              <a:rPr lang="ru-RU" sz="1600" dirty="0">
                <a:solidFill>
                  <a:schemeClr val="accent3">
                    <a:lumMod val="50000"/>
                  </a:schemeClr>
                </a:solidFill>
              </a:rPr>
              <a:t> редиса полезна своим улучшением процесса переваривания пищи Редиска </a:t>
            </a:r>
            <a:r>
              <a:rPr lang="ru-RU" sz="1600" dirty="0" err="1">
                <a:solidFill>
                  <a:schemeClr val="accent3">
                    <a:lumMod val="50000"/>
                  </a:schemeClr>
                </a:solidFill>
              </a:rPr>
              <a:t>явл</a:t>
            </a:r>
            <a:r>
              <a:rPr lang="ru-RU" sz="1600" dirty="0">
                <a:solidFill>
                  <a:schemeClr val="accent3">
                    <a:lumMod val="50000"/>
                  </a:schemeClr>
                </a:solidFill>
              </a:rPr>
              <a:t>. </a:t>
            </a:r>
            <a:r>
              <a:rPr lang="ru-RU" sz="1600" dirty="0" err="1">
                <a:solidFill>
                  <a:schemeClr val="accent3">
                    <a:lumMod val="50000"/>
                  </a:schemeClr>
                </a:solidFill>
              </a:rPr>
              <a:t>Натураль-ным</a:t>
            </a:r>
            <a:r>
              <a:rPr lang="ru-RU" sz="1600" dirty="0">
                <a:solidFill>
                  <a:schemeClr val="accent3">
                    <a:lumMod val="50000"/>
                  </a:schemeClr>
                </a:solidFill>
              </a:rPr>
              <a:t> мочегонным сред-</a:t>
            </a:r>
            <a:r>
              <a:rPr lang="ru-RU" sz="1600" dirty="0" err="1">
                <a:solidFill>
                  <a:schemeClr val="accent3">
                    <a:lumMod val="50000"/>
                  </a:schemeClr>
                </a:solidFill>
              </a:rPr>
              <a:t>ством</a:t>
            </a:r>
            <a:r>
              <a:rPr lang="ru-RU" sz="1600" dirty="0">
                <a:solidFill>
                  <a:schemeClr val="accent3">
                    <a:lumMod val="50000"/>
                  </a:schemeClr>
                </a:solidFill>
              </a:rPr>
              <a:t>, обладает </a:t>
            </a:r>
            <a:r>
              <a:rPr lang="ru-RU" sz="1600" dirty="0" err="1">
                <a:solidFill>
                  <a:schemeClr val="accent3">
                    <a:lumMod val="50000"/>
                  </a:schemeClr>
                </a:solidFill>
              </a:rPr>
              <a:t>проти-вовоспалительными</a:t>
            </a:r>
            <a:r>
              <a:rPr lang="ru-RU" sz="1600" dirty="0">
                <a:solidFill>
                  <a:schemeClr val="accent3">
                    <a:lumMod val="50000"/>
                  </a:schemeClr>
                </a:solidFill>
              </a:rPr>
              <a:t> свойства-ми, помогает предотвратить рак легких и способствует очищению крови.</a:t>
            </a:r>
          </a:p>
        </p:txBody>
      </p:sp>
    </p:spTree>
    <p:extLst>
      <p:ext uri="{BB962C8B-B14F-4D97-AF65-F5344CB8AC3E}">
        <p14:creationId xmlns:p14="http://schemas.microsoft.com/office/powerpoint/2010/main" val="24857039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15762">
        <p14:gallery dir="l"/>
      </p:transition>
    </mc:Choice>
    <mc:Fallback>
      <p:transition spd="slow" advTm="15762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3931383-B4E9-4E2F-884E-07C91A9176E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30" t="29665" r="2550" b="29454"/>
          <a:stretch/>
        </p:blipFill>
        <p:spPr>
          <a:xfrm>
            <a:off x="6095997" y="-884902"/>
            <a:ext cx="6096001" cy="893752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C00CC4E-6176-436C-B582-57B3BA5B4D0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4" t="29726" r="21215" b="27598"/>
          <a:stretch/>
        </p:blipFill>
        <p:spPr>
          <a:xfrm>
            <a:off x="0" y="-422787"/>
            <a:ext cx="6096000" cy="893752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A8ACDD37-444B-488A-8BB0-095184B9F5AE}"/>
              </a:ext>
            </a:extLst>
          </p:cNvPr>
          <p:cNvSpPr txBox="1"/>
          <p:nvPr/>
        </p:nvSpPr>
        <p:spPr>
          <a:xfrm>
            <a:off x="1483743" y="363984"/>
            <a:ext cx="9400280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    Великое </a:t>
            </a:r>
            <a:r>
              <a:rPr lang="ru-RU" dirty="0">
                <a:solidFill>
                  <a:schemeClr val="accent3">
                    <a:lumMod val="50000"/>
                  </a:schemeClr>
                </a:solidFill>
              </a:rPr>
              <a:t>Множество </a:t>
            </a:r>
            <a:r>
              <a:rPr lang="ru-RU" dirty="0" err="1">
                <a:solidFill>
                  <a:schemeClr val="accent3">
                    <a:lumMod val="50000"/>
                  </a:schemeClr>
                </a:solidFill>
              </a:rPr>
              <a:t>явств</a:t>
            </a:r>
            <a:r>
              <a:rPr lang="ru-RU" dirty="0">
                <a:solidFill>
                  <a:schemeClr val="accent3">
                    <a:lumMod val="50000"/>
                  </a:schemeClr>
                </a:solidFill>
              </a:rPr>
              <a:t> не может содержать полный набор витаминов и минералов. Поэтому важно брать силу из всего, что может дать нам природа. </a:t>
            </a:r>
          </a:p>
          <a:p>
            <a:pPr algn="ctr"/>
            <a:r>
              <a:rPr lang="ru-RU" dirty="0">
                <a:solidFill>
                  <a:schemeClr val="accent3">
                    <a:lumMod val="50000"/>
                  </a:schemeClr>
                </a:solidFill>
              </a:rPr>
              <a:t>      Проращивание </a:t>
            </a:r>
            <a:r>
              <a:rPr lang="ru-RU" dirty="0" err="1">
                <a:solidFill>
                  <a:schemeClr val="accent3">
                    <a:lumMod val="50000"/>
                  </a:schemeClr>
                </a:solidFill>
              </a:rPr>
              <a:t>микрозелени</a:t>
            </a:r>
            <a:r>
              <a:rPr lang="ru-RU" dirty="0">
                <a:solidFill>
                  <a:schemeClr val="accent3">
                    <a:lumMod val="50000"/>
                  </a:schemeClr>
                </a:solidFill>
              </a:rPr>
              <a:t> в домашних условиях не потребует много сил, времени и даже пространства. Процесс рождения витаминов из семян, их рост и развитие- это поистине великое чудо, которое пробуждает интерес к познанию окружающего мира, заботу о нём и о себе. И достойно стать традицией каждой семьи, которая заботится о своём здоровье!</a:t>
            </a:r>
          </a:p>
          <a:p>
            <a:r>
              <a:rPr lang="ru-RU" dirty="0">
                <a:solidFill>
                  <a:schemeClr val="accent3">
                    <a:lumMod val="50000"/>
                  </a:schemeClr>
                </a:solidFill>
              </a:rPr>
              <a:t>     </a:t>
            </a:r>
          </a:p>
          <a:p>
            <a:endParaRPr lang="ru-RU" dirty="0">
              <a:solidFill>
                <a:schemeClr val="accent3">
                  <a:lumMod val="50000"/>
                </a:schemeClr>
              </a:solidFill>
            </a:endParaRPr>
          </a:p>
          <a:p>
            <a:endParaRPr lang="ru-RU" dirty="0">
              <a:solidFill>
                <a:schemeClr val="accent3">
                  <a:lumMod val="50000"/>
                </a:schemeClr>
              </a:solidFill>
            </a:endParaRPr>
          </a:p>
          <a:p>
            <a:endParaRPr lang="ru-RU" dirty="0">
              <a:solidFill>
                <a:schemeClr val="accent3">
                  <a:lumMod val="50000"/>
                </a:schemeClr>
              </a:solidFill>
            </a:endParaRPr>
          </a:p>
          <a:p>
            <a:endParaRPr lang="ru-RU" dirty="0">
              <a:solidFill>
                <a:schemeClr val="accent3">
                  <a:lumMod val="50000"/>
                </a:schemeClr>
              </a:solidFill>
            </a:endParaRPr>
          </a:p>
          <a:p>
            <a:endParaRPr lang="ru-RU" dirty="0">
              <a:solidFill>
                <a:schemeClr val="accent3">
                  <a:lumMod val="50000"/>
                </a:schemeClr>
              </a:solidFill>
            </a:endParaRPr>
          </a:p>
          <a:p>
            <a:endParaRPr lang="ru-RU" dirty="0">
              <a:solidFill>
                <a:schemeClr val="accent3">
                  <a:lumMod val="50000"/>
                </a:schemeClr>
              </a:solidFill>
            </a:endParaRPr>
          </a:p>
          <a:p>
            <a:endParaRPr lang="ru-RU" dirty="0">
              <a:solidFill>
                <a:schemeClr val="accent3">
                  <a:lumMod val="50000"/>
                </a:schemeClr>
              </a:solidFill>
            </a:endParaRPr>
          </a:p>
          <a:p>
            <a:endParaRPr lang="ru-RU" dirty="0">
              <a:solidFill>
                <a:schemeClr val="accent3">
                  <a:lumMod val="50000"/>
                </a:schemeClr>
              </a:solidFill>
            </a:endParaRPr>
          </a:p>
          <a:p>
            <a:endParaRPr lang="ru-RU" dirty="0">
              <a:solidFill>
                <a:schemeClr val="accent3">
                  <a:lumMod val="50000"/>
                </a:schemeClr>
              </a:solidFill>
            </a:endParaRPr>
          </a:p>
          <a:p>
            <a:endParaRPr lang="ru-RU" dirty="0">
              <a:solidFill>
                <a:schemeClr val="accent3">
                  <a:lumMod val="50000"/>
                </a:schemeClr>
              </a:solidFill>
            </a:endParaRPr>
          </a:p>
          <a:p>
            <a:endParaRPr lang="ru-RU" dirty="0">
              <a:solidFill>
                <a:schemeClr val="accent3">
                  <a:lumMod val="50000"/>
                </a:schemeClr>
              </a:solidFill>
            </a:endParaRPr>
          </a:p>
          <a:p>
            <a:endParaRPr lang="ru-RU" dirty="0">
              <a:solidFill>
                <a:schemeClr val="accent3">
                  <a:lumMod val="50000"/>
                </a:schemeClr>
              </a:solidFill>
            </a:endParaRPr>
          </a:p>
          <a:p>
            <a:pPr algn="ctr"/>
            <a:r>
              <a:rPr lang="ru-RU" sz="3000" dirty="0">
                <a:solidFill>
                  <a:schemeClr val="accent3">
                    <a:lumMod val="50000"/>
                  </a:schemeClr>
                </a:solidFill>
              </a:rPr>
              <a:t>Спасибо за внимание!!!</a:t>
            </a:r>
          </a:p>
          <a:p>
            <a:r>
              <a:rPr lang="ru-RU" dirty="0">
                <a:solidFill>
                  <a:schemeClr val="accent3">
                    <a:lumMod val="50000"/>
                  </a:schemeClr>
                </a:solidFill>
              </a:rPr>
              <a:t> 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047A5D2-A3A7-4BD1-B0DD-50EA985336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412" y="2475191"/>
            <a:ext cx="4918599" cy="327906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2828704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10025">
        <p14:gallery dir="l"/>
      </p:transition>
    </mc:Choice>
    <mc:Fallback>
      <p:transition spd="slow" advTm="10025">
        <p:fade/>
      </p:transition>
    </mc:Fallback>
  </mc:AlternateContent>
</p:sld>
</file>

<file path=ppt/theme/theme1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Сектор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14685</TotalTime>
  <Words>623</Words>
  <Application>Microsoft Office PowerPoint</Application>
  <PresentationFormat>Широкоэкранный</PresentationFormat>
  <Paragraphs>55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1" baseType="lpstr">
      <vt:lpstr>Calibri</vt:lpstr>
      <vt:lpstr>Century Gothic</vt:lpstr>
      <vt:lpstr>Monotype Corsiva</vt:lpstr>
      <vt:lpstr>Wingdings 3</vt:lpstr>
      <vt:lpstr>Сектор</vt:lpstr>
      <vt:lpstr>«Микрозелень –  современный эко-продукт  для здоровья семьи»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«Микрозелень – современный эко-продукт  для здорового питания школьника»</dc:title>
  <dc:creator>Алексей Маслихин</dc:creator>
  <cp:lastModifiedBy>Алексей Маслихин</cp:lastModifiedBy>
  <cp:revision>36</cp:revision>
  <dcterms:created xsi:type="dcterms:W3CDTF">2022-01-28T07:47:40Z</dcterms:created>
  <dcterms:modified xsi:type="dcterms:W3CDTF">2022-04-14T14:08:12Z</dcterms:modified>
</cp:coreProperties>
</file>